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  <p:sldMasterId id="2147485769" r:id="rId4"/>
    <p:sldMasterId id="2147485783" r:id="rId5"/>
  </p:sldMasterIdLst>
  <p:notesMasterIdLst>
    <p:notesMasterId r:id="rId21"/>
  </p:notesMasterIdLst>
  <p:handoutMasterIdLst>
    <p:handoutMasterId r:id="rId22"/>
  </p:handoutMasterIdLst>
  <p:sldIdLst>
    <p:sldId id="2147480129" r:id="rId6"/>
    <p:sldId id="2147480117" r:id="rId7"/>
    <p:sldId id="2147480130" r:id="rId8"/>
    <p:sldId id="2147480135" r:id="rId9"/>
    <p:sldId id="2147480131" r:id="rId10"/>
    <p:sldId id="2147480132" r:id="rId11"/>
    <p:sldId id="2147480134" r:id="rId12"/>
    <p:sldId id="2147480133" r:id="rId13"/>
    <p:sldId id="4553" r:id="rId14"/>
    <p:sldId id="550144596" r:id="rId15"/>
    <p:sldId id="382" r:id="rId16"/>
    <p:sldId id="266" r:id="rId17"/>
    <p:sldId id="2147480136" r:id="rId18"/>
    <p:sldId id="2147480119" r:id="rId19"/>
    <p:sldId id="2147480126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  <p14:sldId id="2147480130"/>
            <p14:sldId id="2147480135"/>
            <p14:sldId id="2147480131"/>
            <p14:sldId id="2147480132"/>
            <p14:sldId id="2147480134"/>
            <p14:sldId id="2147480133"/>
            <p14:sldId id="4553"/>
            <p14:sldId id="550144596"/>
            <p14:sldId id="382"/>
            <p14:sldId id="266"/>
          </p14:sldIdLst>
        </p14:section>
        <p14:section name="10 - Closing slides" id="{1E7AC317-C1C3-BF4A-95B2-52EB01762F53}">
          <p14:sldIdLst>
            <p14:sldId id="2147480136"/>
            <p14:sldId id="2147480119"/>
          </p14:sldIdLst>
        </p14:section>
        <p14:section name="CTA" id="{9946D97F-7976-434D-A7C5-F41CEA3EA6FE}">
          <p14:sldIdLst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2"/>
    <a:srgbClr val="FF7100"/>
    <a:srgbClr val="3B3B3A"/>
    <a:srgbClr val="FFA055"/>
    <a:srgbClr val="170C3F"/>
    <a:srgbClr val="7B17F8"/>
    <a:srgbClr val="B2A1E8"/>
    <a:srgbClr val="C914BA"/>
    <a:srgbClr val="B01EC5"/>
    <a:srgbClr val="403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3F496A-4650-48FA-900A-5AAE456D3297}" v="10" dt="2024-08-09T05:58:11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8/9/2024 8:18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8/9/2024 8:17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019A1-94FF-4EE3-817F-0E236D94A3C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57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Скачки всех пакетов выросли достаточно крупно, вывод — люди перешли к активной работе/разработке после затишья в декабре-начале января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E9255-D318-D347-8E9E-49CC09196A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8/9/2024 8:17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A348-F68E-023A-1A5A-EFE139D96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044D7-CF4A-01E2-7256-0F8BBA94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8E9D-0CEB-6E09-4308-B03E91D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B00B8-CC34-BD17-EC84-F0FD5DC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A591-F17F-014C-ED54-AFFADE3D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72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C95A-1D76-C91D-2E10-08FC33C3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BB7-DEB0-9E54-7D57-E7E20BE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F4AF-733B-E620-DF1F-7D563F23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C2F9-CF57-1E17-6B4E-89A20709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2437-6DEB-21FC-E224-5C7614D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98D1-C774-6162-84E0-E571C7E8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0E9F2-81AD-906F-E758-A9BED751B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CB1F-3747-2EA4-B48B-E8380EF1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3190A-B8E7-A169-FF90-2F1894BF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C4AC-941F-0B31-9B2D-C16863CD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9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71D9-8931-3E6F-D59D-537BDDED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4D5C-6B47-EE63-4EF1-E1DA0C3E9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CE0EB-427F-2684-D2B9-3DAA234D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49273-D65E-625B-6C8B-3A633DF9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108F6-4D77-1C83-14EC-7C26E4FD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C2E0-C7CF-C962-7B41-2BD1EB5C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16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54F7-CAEF-DAB1-34CE-05531F2A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5677-5790-A0C8-C929-EAA2331EC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0FF2E-130F-07B7-39E6-D22CB13E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FD4B1-B118-19DA-9B93-550AB2FA1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8E748-B4A9-80F3-C426-A87E49D58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7DACD-28AF-7515-6E60-5DAA76CC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BCB4D-8D4F-6B4D-AB07-9FBDBD13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D3BB3-0BEB-B93B-EBFB-24EF11EF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6839-D9A3-5483-1963-D3D943D8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936F6-BE1B-465F-58A0-CE61DF55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5ABB-2716-9BB6-F458-ECEDF57E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649C2-F049-3F4C-7351-A494E217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80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B410-4447-E38E-7378-1076EBBF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AA681-A4E3-DC5B-4290-BD484614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0038-5492-CD05-8CFA-CE3BAC5D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6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5EBD-9601-41EC-9F83-6EC5797F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8E4FD-BF3A-878A-8982-98511C1D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A11EE-F2BE-97C9-2ECC-1C29B4A05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026D-1F9D-7540-E587-ADAD96F6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97C8-3A8E-AF68-FF11-A4DDE23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1A97-462A-5503-654C-B805C4D2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0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29CD-9150-94E7-0C6E-9712B8D8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B2FD55-8152-1395-48D0-988638602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F0AC9-9B65-5717-4379-444BFC91B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1B86-35AE-30E5-1FBD-C1FED39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AF055-D47F-00EB-082C-16E8860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29B0-7E6D-33B6-A411-B29CFEC8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3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BCA-297D-F80F-7ECA-23160FC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C8B39-0287-E6F6-7924-F5F3FF180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928E0-4B0A-3A7A-2EA2-441FA628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81F71-881B-7B08-FD75-C101965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B48C7-7F5E-61F9-E69F-982C1654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C0C0B-6A4A-6E3D-ED5A-3D20D8A26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235F-2644-CFC4-371D-81AF15D7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E44D-D876-F49A-7961-464881B2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1C06-7904-0418-59A6-9CB87FC7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B5359-B64F-F24D-B2F6-19A2A2C3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0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89631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85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5159-C5DF-6483-7FD5-07C42A746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87ED-FC30-9A51-5816-058CEEDC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58534-DDF4-F6FE-6AC2-CE0D9815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7DFA2-D068-49AF-CE3B-E7A9F6B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8A14-4D29-1EAC-D84B-30B0A0B8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1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9A1E-35D8-5FE6-4DBC-358AD662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E078-2A21-D4F3-2415-874885C8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AC2AD-5453-E068-9174-A249425B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16F0-BCBD-BADD-D87C-E7AB5C6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F684-4215-4086-D71B-34F5176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9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8363-BCE1-95A2-CD8E-47B52424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977CE-FF49-4D55-2D1C-703220D93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A7D49-615B-E7A3-1202-B5A204A1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028AD-D646-EED5-9996-2FFC409F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28ACA-4179-98EA-BEC4-1EFB62D1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0EDE-D2A9-44C8-4A4C-6F32D794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0558-5745-B474-AFF2-31D995891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65FB-16E6-9983-E551-1BCD7BF02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3E8A5-A746-67A7-319A-2F96104F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5BB0-76DB-8A3D-CABE-E2A1E00A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E930D-DC5B-8BC1-CB48-E169F02A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6A89-A3C1-9269-BC94-1857B9EA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0917-2EF3-F442-45F6-98AF4ABFC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4E5E1-6897-07A5-E378-40EC451F3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DB094-D6C4-7215-51F9-49707AE6C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7F8CC-C87A-B71A-6E68-FC1765D95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26BDF-CA8C-BAB3-0C72-A6F2EB3B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80EDF-342E-806B-28BD-3B6E3E32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52C95-92C1-278B-E0C2-884D7E3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2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3F06-8E24-9129-5EFF-B24499D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ABDA-3C88-17E8-0ED6-51F28054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68B58-0B95-6F60-B199-8B83CCDF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C3B1-4D34-1D3C-BA34-680CE802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0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590A1-8D29-1BD0-260B-486FC8F7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7872D-C03C-F5AD-07D6-57F4A946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235C-CBF4-0BB2-EC37-E13B077E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ED47-96CB-34F0-F05E-DC49C16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0D7-D2B2-FBA8-F73B-8F77A4EE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D223-28B0-42AD-99EC-256218B31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AC3C9-A4C7-06B4-EA47-73822A7F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73992-ADCC-DDEC-BAFB-512AC0EC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A4F2-FDBE-5420-BE5D-DF3B31A2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1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37B3-1E5B-7350-F05C-D4DB4727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FDC1F-7920-4973-B8AD-36F000497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E9F83-5C37-3FCC-F9EB-B48387FA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5CE0-7D2E-48FA-C772-6522C4EC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8140-2FD4-0B03-EE3F-45E07E3A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E0FD-6235-2A2C-91C2-EFD002F8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8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E923-0312-361E-D921-507392E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0FBCF-827A-674F-39DA-248231B9E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E319-CA47-7169-E742-E2E659F6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938A-B42A-3E05-9B4B-88E4723A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1503A-3D22-DABE-FB2A-40AF4FCE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5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C76B7-B855-B8A6-2A20-6A1BF5BC8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5C2D0-997F-6D78-5BBD-BF8CB8AD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2AF54-CE40-087F-28FF-198E724C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018A-FB13-9AF8-5F70-300D5467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8554-04F6-E0E0-5C5B-2CB92E2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D9BD1-11B3-4563-76AC-9A606CE9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2ED55-453D-3BE5-9496-293CCFF92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F6C6-F6B9-86C5-0D28-44B8FEB67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41C675-5C63-4E7B-9B30-AF39B96618A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8837-1414-4AB3-8019-BBA4FFEDD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F85D-9A5A-70A1-574E-69C4B8534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0" r:id="rId1"/>
    <p:sldLayoutId id="2147485771" r:id="rId2"/>
    <p:sldLayoutId id="2147485772" r:id="rId3"/>
    <p:sldLayoutId id="2147485773" r:id="rId4"/>
    <p:sldLayoutId id="2147485774" r:id="rId5"/>
    <p:sldLayoutId id="2147485775" r:id="rId6"/>
    <p:sldLayoutId id="2147485776" r:id="rId7"/>
    <p:sldLayoutId id="2147485777" r:id="rId8"/>
    <p:sldLayoutId id="2147485778" r:id="rId9"/>
    <p:sldLayoutId id="2147485779" r:id="rId10"/>
    <p:sldLayoutId id="2147485780" r:id="rId11"/>
    <p:sldLayoutId id="2147485781" r:id="rId12"/>
    <p:sldLayoutId id="21474857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0C4EF-5369-4D57-5FE6-CB7692E7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D012-CB10-2B92-8A7A-79678EBF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E288-D17D-EFCB-8F0C-741E585E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794D9-588E-E24C-A605-993A8F6369F4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8E2-8821-92DB-3A7D-DD3D461F9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EDAE-26FF-A28B-9870-505F65F1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4" r:id="rId1"/>
    <p:sldLayoutId id="2147485785" r:id="rId2"/>
    <p:sldLayoutId id="2147485786" r:id="rId3"/>
    <p:sldLayoutId id="2147485787" r:id="rId4"/>
    <p:sldLayoutId id="2147485788" r:id="rId5"/>
    <p:sldLayoutId id="2147485789" r:id="rId6"/>
    <p:sldLayoutId id="2147485790" r:id="rId7"/>
    <p:sldLayoutId id="2147485791" r:id="rId8"/>
    <p:sldLayoutId id="2147485792" r:id="rId9"/>
    <p:sldLayoutId id="2147485793" r:id="rId10"/>
    <p:sldLayoutId id="2147485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s.telerik.com/blazor-ui/blazorlab/grid-smart-ai-search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demos.telerik.com/blazor-ui/blazorlab/combobox-smart-ai-sear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roth27/BlazorChatApp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github.com/dotnet/eShopSupport" TargetMode="External"/><Relationship Id="rId12" Type="http://schemas.openxmlformats.org/officeDocument/2006/relationships/hyperlink" Target="https://blazor.n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otnet/ai-samples" TargetMode="External"/><Relationship Id="rId11" Type="http://schemas.openxmlformats.org/officeDocument/2006/relationships/hyperlink" Target="https://syncfusion.com/blazor" TargetMode="External"/><Relationship Id="rId5" Type="http://schemas.openxmlformats.org/officeDocument/2006/relationships/hyperlink" Target="https://aka.ms/dotnet/smart-components" TargetMode="External"/><Relationship Id="rId10" Type="http://schemas.openxmlformats.org/officeDocument/2006/relationships/hyperlink" Target="https://devexpress.com/blazor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telerik.com/blazor-u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tnet/smartcomponents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7146"/>
            <a:ext cx="8858392" cy="1842107"/>
          </a:xfrm>
        </p:spPr>
        <p:txBody>
          <a:bodyPr/>
          <a:lstStyle/>
          <a:p>
            <a:r>
              <a:rPr lang="en-US" sz="4800" dirty="0"/>
              <a:t>Build interactive AI-powered web apps with Blazor &amp;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B17C-A5F3-7112-7EEE-37D4CBA80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/>
              <a:t>Daniel Roth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Manager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072-CE5F-1AA7-8DE2-C98A7E02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41095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Experimental Smart (AI) Components 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🧪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07142-068A-59FA-91A5-9C9534CFC9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8" t="-12531" r="29558" b="-15371"/>
          <a:stretch/>
        </p:blipFill>
        <p:spPr>
          <a:xfrm>
            <a:off x="6198748" y="0"/>
            <a:ext cx="59932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782F-C416-CE87-3E41-1CD3991EF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949117"/>
            <a:ext cx="5381640" cy="4288172"/>
          </a:xfrm>
        </p:spPr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Metric"/>
              </a:rPr>
              <a:t>Telerik UI for Blazor &amp; ASP.NET Core</a:t>
            </a:r>
            <a:endParaRPr lang="en-US" b="1" i="0" dirty="0">
              <a:solidFill>
                <a:srgbClr val="383F55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AI integration: </a:t>
            </a:r>
          </a:p>
          <a:p>
            <a:pPr marL="790575" lvl="1" indent="-342900"/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  <a:hlinkClick r:id="rId3"/>
              </a:rPr>
              <a:t>Contextual 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3"/>
              </a:rPr>
              <a:t>Grid Smart (AI) Search</a:t>
            </a:r>
            <a:endParaRPr lang="en-US" b="0" i="0" u="sng" dirty="0">
              <a:solidFill>
                <a:srgbClr val="3D57D8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790575" lvl="1" indent="-342900"/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Contextual </a:t>
            </a:r>
            <a:r>
              <a:rPr lang="en-US" b="0" i="0" u="sng" dirty="0" err="1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ComboBox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 Smart (AI) Search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 </a:t>
            </a:r>
          </a:p>
          <a:p>
            <a:pPr marL="790575" lvl="1" indent="-342900"/>
            <a:r>
              <a:rPr lang="en-US" u="sng" dirty="0" err="1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PDFViewer</a:t>
            </a:r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 with Smart (AI) Assisted Search Integration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A31D2638-B371-CC23-F1C7-7EF705CDB9FB}"/>
              </a:ext>
            </a:extLst>
          </p:cNvPr>
          <p:cNvSpPr/>
          <p:nvPr/>
        </p:nvSpPr>
        <p:spPr>
          <a:xfrm>
            <a:off x="1490" y="6791556"/>
            <a:ext cx="12201939" cy="82068"/>
          </a:xfrm>
          <a:prstGeom prst="rect">
            <a:avLst/>
          </a:prstGeom>
          <a:solidFill>
            <a:srgbClr val="FF71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BCBFB1-7781-04DB-3553-C8AC5C3DEED6}"/>
              </a:ext>
            </a:extLst>
          </p:cNvPr>
          <p:cNvSpPr txBox="1">
            <a:spLocks/>
          </p:cNvSpPr>
          <p:nvPr/>
        </p:nvSpPr>
        <p:spPr>
          <a:xfrm>
            <a:off x="551484" y="379024"/>
            <a:ext cx="11089032" cy="562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Arial"/>
              </a:rPr>
              <a:t>DevExpress AI-Powered Enhancements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2-Logo.png" descr="02-Logo.png">
            <a:extLst>
              <a:ext uri="{FF2B5EF4-FFF2-40B4-BE49-F238E27FC236}">
                <a16:creationId xmlns:a16="http://schemas.microsoft.com/office/drawing/2014/main" id="{969F0004-71A4-5B30-9C2C-803C8C94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842000"/>
            <a:ext cx="217805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ACD66-316C-8875-410E-18B7D2FCE3C7}"/>
              </a:ext>
            </a:extLst>
          </p:cNvPr>
          <p:cNvSpPr txBox="1"/>
          <p:nvPr/>
        </p:nvSpPr>
        <p:spPr>
          <a:xfrm>
            <a:off x="606287" y="1646426"/>
            <a:ext cx="11200903" cy="3970318"/>
          </a:xfrm>
          <a:prstGeom prst="rect">
            <a:avLst/>
          </a:prstGeom>
          <a:noFill/>
        </p:spPr>
        <p:txBody>
          <a:bodyPr wrap="square" lIns="91440" tIns="45720" rIns="91440" bIns="45720" numCol="2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Integrated APIs for Straightforward Azure AI Integration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Seamless connectivity between Azure AI services and DevExpress UI component libraries.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NLP-Powered Text Editors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Leverage AI-driven smart text processing when using the DevExpress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MemoEdit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RichEdit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and HTML Editors.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AI-Centric Chat UI Components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New JavaScript and Blazor chat components designed for AI interactions in </a:t>
            </a:r>
            <a:r>
              <a:rPr lang="en-US" sz="1800" dirty="0">
                <a:solidFill>
                  <a:srgbClr val="0E0E0E"/>
                </a:solidFill>
                <a:latin typeface=".SF NS"/>
              </a:rPr>
              <a:t>Web,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WinForms, and WPF apps.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“Chat with Your Own Data”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Incorporate Azure OpenAI Chat Assistants and Retrieval-Augmented Generation (RAG) for custom data interactions when using DevExpress Data Grids, Reports, and more.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Offline AI Model Support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Utilize ONNX Runtime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Ollama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 for running AI models without an internet connection.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8CA91-1665-2E19-4BF5-E7B83B1EAE48}"/>
              </a:ext>
            </a:extLst>
          </p:cNvPr>
          <p:cNvSpPr txBox="1"/>
          <p:nvPr/>
        </p:nvSpPr>
        <p:spPr>
          <a:xfrm>
            <a:off x="606287" y="949274"/>
            <a:ext cx="279595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December 2024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7F4954-BEEB-AAEE-B691-C86AEC122EFB}"/>
              </a:ext>
            </a:extLst>
          </p:cNvPr>
          <p:cNvSpPr/>
          <p:nvPr/>
        </p:nvSpPr>
        <p:spPr>
          <a:xfrm>
            <a:off x="1061762" y="5671377"/>
            <a:ext cx="4680965" cy="689144"/>
          </a:xfrm>
          <a:prstGeom prst="roundRect">
            <a:avLst>
              <a:gd name="adj" fmla="val 50000"/>
            </a:avLst>
          </a:prstGeom>
          <a:solidFill>
            <a:srgbClr val="FF7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.SF NS"/>
              </a:rPr>
              <a:t>devexpress.com/go/AI.aspx</a:t>
            </a:r>
          </a:p>
        </p:txBody>
      </p:sp>
    </p:spTree>
    <p:extLst>
      <p:ext uri="{BB962C8B-B14F-4D97-AF65-F5344CB8AC3E}">
        <p14:creationId xmlns:p14="http://schemas.microsoft.com/office/powerpoint/2010/main" val="369389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 descr="Title 1">
            <a:extLst>
              <a:ext uri="{FF2B5EF4-FFF2-40B4-BE49-F238E27FC236}">
                <a16:creationId xmlns:a16="http://schemas.microsoft.com/office/drawing/2014/main" id="{07D61B68-3BDE-40DB-9681-818C6C2DB5D6}"/>
              </a:ext>
            </a:extLst>
          </p:cNvPr>
          <p:cNvSpPr txBox="1">
            <a:spLocks/>
          </p:cNvSpPr>
          <p:nvPr/>
        </p:nvSpPr>
        <p:spPr bwMode="auto">
          <a:xfrm>
            <a:off x="1484975" y="624576"/>
            <a:ext cx="9214111" cy="54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b">
            <a:spAutoFit/>
          </a:bodyPr>
          <a:lstStyle>
            <a:lvl1pPr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 sz="3300" b="1"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SYNCFUSION Essential </a:t>
            </a:r>
            <a:r>
              <a:rPr lang="en-US" altLang="en-US" sz="3300" b="1" dirty="0"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Studio 2024 Volume 3</a:t>
            </a:r>
          </a:p>
        </p:txBody>
      </p:sp>
      <p:sp>
        <p:nvSpPr>
          <p:cNvPr id="11268" name="Rectangle 3" descr="Rectangle 11">
            <a:extLst>
              <a:ext uri="{FF2B5EF4-FFF2-40B4-BE49-F238E27FC236}">
                <a16:creationId xmlns:a16="http://schemas.microsoft.com/office/drawing/2014/main" id="{7AAA2F64-CC57-4C87-908E-05D713BE5AC1}"/>
              </a:ext>
            </a:extLst>
          </p:cNvPr>
          <p:cNvSpPr>
            <a:spLocks/>
          </p:cNvSpPr>
          <p:nvPr/>
        </p:nvSpPr>
        <p:spPr bwMode="auto">
          <a:xfrm>
            <a:off x="-3175" y="6022975"/>
            <a:ext cx="12190413" cy="835025"/>
          </a:xfrm>
          <a:prstGeom prst="rect">
            <a:avLst/>
          </a:prstGeom>
          <a:solidFill>
            <a:srgbClr val="0021CB"/>
          </a:solidFill>
          <a:ln w="12700">
            <a:solidFill>
              <a:srgbClr val="4271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505487"/>
              </a:solidFill>
            </a:endParaRPr>
          </a:p>
        </p:txBody>
      </p:sp>
      <p:pic>
        <p:nvPicPr>
          <p:cNvPr id="11269" name="Picture 4" descr="Picture 12">
            <a:extLst>
              <a:ext uri="{FF2B5EF4-FFF2-40B4-BE49-F238E27FC236}">
                <a16:creationId xmlns:a16="http://schemas.microsoft.com/office/drawing/2014/main" id="{8EB0F6B5-1DE8-4E52-9A37-5FAF7385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5" y="6261100"/>
            <a:ext cx="15986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0" name="Text Box 5" descr="Rectangle 15">
            <a:extLst>
              <a:ext uri="{FF2B5EF4-FFF2-40B4-BE49-F238E27FC236}">
                <a16:creationId xmlns:a16="http://schemas.microsoft.com/office/drawing/2014/main" id="{CBDF1990-B9C5-4A77-BEE2-073C3BD4617C}"/>
              </a:ext>
            </a:extLst>
          </p:cNvPr>
          <p:cNvSpPr txBox="1">
            <a:spLocks/>
          </p:cNvSpPr>
          <p:nvPr/>
        </p:nvSpPr>
        <p:spPr bwMode="auto">
          <a:xfrm>
            <a:off x="187325" y="6421438"/>
            <a:ext cx="34783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en-US" altLang="en-US" sz="1200" dirty="0">
                <a:solidFill>
                  <a:srgbClr val="9DC3E6"/>
                </a:solidFill>
              </a:rPr>
              <a:t>Copyright © 2024 Syncfusion, Inc.   All rights reserved.</a:t>
            </a:r>
          </a:p>
        </p:txBody>
      </p:sp>
      <p:sp>
        <p:nvSpPr>
          <p:cNvPr id="11278" name="Text Box 13">
            <a:extLst>
              <a:ext uri="{FF2B5EF4-FFF2-40B4-BE49-F238E27FC236}">
                <a16:creationId xmlns:a16="http://schemas.microsoft.com/office/drawing/2014/main" id="{BAD3E090-35FD-4BC2-8E34-6B5670C690A3}"/>
              </a:ext>
            </a:extLst>
          </p:cNvPr>
          <p:cNvSpPr txBox="1">
            <a:spLocks/>
          </p:cNvSpPr>
          <p:nvPr/>
        </p:nvSpPr>
        <p:spPr bwMode="auto">
          <a:xfrm>
            <a:off x="1195898" y="1572420"/>
            <a:ext cx="416485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r>
              <a:rPr lang="en-US" altLang="en-US" sz="2600" b="1" dirty="0">
                <a:solidFill>
                  <a:srgbClr val="0021C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New AI Assist component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4A5388CA-B778-122C-A82E-9C8733D00E18}"/>
              </a:ext>
            </a:extLst>
          </p:cNvPr>
          <p:cNvSpPr txBox="1">
            <a:spLocks/>
          </p:cNvSpPr>
          <p:nvPr/>
        </p:nvSpPr>
        <p:spPr bwMode="auto">
          <a:xfrm>
            <a:off x="1195898" y="2356982"/>
            <a:ext cx="6513095" cy="215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Built-in support for predefined toolbar items, including copy, edit, and like/unlike options for prompts and responses.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Support for prompt suggestions with customization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Ability to execute custom commands through toolbar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Templating support for prompts, responses, and more.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Extensive customization options for creating personalized views in addition to the built-in assist view.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4B0A9A58-C961-AF63-AB29-B5234526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90" y="1695341"/>
            <a:ext cx="2783450" cy="380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C05F-BB62-406B-4A8B-968407ABD00E}"/>
              </a:ext>
            </a:extLst>
          </p:cNvPr>
          <p:cNvSpPr txBox="1"/>
          <p:nvPr/>
        </p:nvSpPr>
        <p:spPr>
          <a:xfrm>
            <a:off x="5077631" y="1087807"/>
            <a:ext cx="2028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September 2024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B0067-8A48-64C1-C658-D944A63A3E32}"/>
              </a:ext>
            </a:extLst>
          </p:cNvPr>
          <p:cNvSpPr/>
          <p:nvPr/>
        </p:nvSpPr>
        <p:spPr>
          <a:xfrm>
            <a:off x="1595756" y="4824786"/>
            <a:ext cx="5713378" cy="460794"/>
          </a:xfrm>
          <a:prstGeom prst="rect">
            <a:avLst/>
          </a:prstGeom>
          <a:solidFill>
            <a:srgbClr val="FF9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syncfusion.com/products/roadmap/blazor-components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 dirty="0"/>
              <a:t>Summary</a:t>
            </a:r>
            <a:endParaRPr lang="en-US" dirty="0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508533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2A9"/>
              </a:buClr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Blazor makes building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2A9"/>
              </a:buClr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AI-powered web apps easy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725619"/>
            <a:ext cx="460341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2A9"/>
              </a:buClr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Add AI features with .NET Smart Components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921670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2A9"/>
              </a:buClr>
              <a:buSzPct val="9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Leverage the .NET AI ecosystem</a:t>
            </a:r>
          </a:p>
        </p:txBody>
      </p:sp>
    </p:spTree>
    <p:extLst>
      <p:ext uri="{BB962C8B-B14F-4D97-AF65-F5344CB8AC3E}">
        <p14:creationId xmlns:p14="http://schemas.microsoft.com/office/powerpoint/2010/main" val="42906177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aka.ms/dotnet/smart-components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Smart Components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github.com/dotnet/ai-samples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AI samples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3319895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github.com/dotnet/</a:t>
            </a:r>
            <a:r>
              <a:rPr lang="en-US" dirty="0" err="1">
                <a:hlinkClick r:id="rId7"/>
              </a:rPr>
              <a:t>eShopSupport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3319895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eShop</a:t>
            </a:r>
            <a:r>
              <a:rPr lang="en-US" dirty="0"/>
              <a:t> Support sample</a:t>
            </a:r>
          </a:p>
        </p:txBody>
      </p:sp>
      <p:sp>
        <p:nvSpPr>
          <p:cNvPr id="32" name="Rounded Rectangle 19">
            <a:extLst>
              <a:ext uri="{FF2B5EF4-FFF2-40B4-BE49-F238E27FC236}">
                <a16:creationId xmlns:a16="http://schemas.microsoft.com/office/drawing/2014/main" id="{13CBC385-BF11-38FA-DCC6-691B88AA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26AA673-2369-A3BC-1A7E-0DA2CFFD14EB}"/>
              </a:ext>
            </a:extLst>
          </p:cNvPr>
          <p:cNvSpPr txBox="1">
            <a:spLocks/>
          </p:cNvSpPr>
          <p:nvPr/>
        </p:nvSpPr>
        <p:spPr>
          <a:xfrm>
            <a:off x="3319895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github.com/danroth27/</a:t>
            </a:r>
            <a:r>
              <a:rPr lang="en-US" dirty="0" err="1">
                <a:hlinkClick r:id="rId8"/>
              </a:rPr>
              <a:t>BlazorChatApp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3B87F2-96EA-4653-FE83-25FE1A4D1609}"/>
              </a:ext>
            </a:extLst>
          </p:cNvPr>
          <p:cNvSpPr txBox="1">
            <a:spLocks/>
          </p:cNvSpPr>
          <p:nvPr/>
        </p:nvSpPr>
        <p:spPr>
          <a:xfrm>
            <a:off x="3319895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chat app sample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telerik.com/</a:t>
            </a:r>
            <a:r>
              <a:rPr lang="en-US" dirty="0" err="1">
                <a:hlinkClick r:id="rId9"/>
              </a:rPr>
              <a:t>blazor-ui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Progress Telerik Blazor components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/>
              </a:rPr>
              <a:t>devexpress.com/</a:t>
            </a:r>
            <a:r>
              <a:rPr lang="en-US" dirty="0" err="1">
                <a:hlinkClick r:id="rId10"/>
              </a:rPr>
              <a:t>blazor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DevExpress Blazor components</a:t>
            </a:r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9C7E064-DA85-D7E3-F67D-A89FFE6A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BB78CEB-16A9-B644-CCD0-D296DE288A92}"/>
              </a:ext>
            </a:extLst>
          </p:cNvPr>
          <p:cNvSpPr txBox="1">
            <a:spLocks/>
          </p:cNvSpPr>
          <p:nvPr/>
        </p:nvSpPr>
        <p:spPr>
          <a:xfrm>
            <a:off x="7670058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1"/>
              </a:rPr>
              <a:t>syncfusion.com/</a:t>
            </a:r>
            <a:r>
              <a:rPr lang="en-US" dirty="0" err="1">
                <a:hlinkClick r:id="rId11"/>
              </a:rPr>
              <a:t>blazor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982F11C-BD37-5A3A-E65D-8B7E2B948D1B}"/>
              </a:ext>
            </a:extLst>
          </p:cNvPr>
          <p:cNvSpPr txBox="1">
            <a:spLocks/>
          </p:cNvSpPr>
          <p:nvPr/>
        </p:nvSpPr>
        <p:spPr>
          <a:xfrm>
            <a:off x="7670058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Syncfusion</a:t>
            </a:r>
            <a:r>
              <a:rPr lang="en-US" dirty="0"/>
              <a:t> Blazor components</a:t>
            </a: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2023B085-5250-786B-B2C8-93A2BF6D6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DDFC77-2375-EC9C-EBA7-0C2B5507930F}"/>
              </a:ext>
            </a:extLst>
          </p:cNvPr>
          <p:cNvSpPr txBox="1">
            <a:spLocks/>
          </p:cNvSpPr>
          <p:nvPr/>
        </p:nvSpPr>
        <p:spPr>
          <a:xfrm>
            <a:off x="7670058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blazor.net</a:t>
            </a:r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8F9251C-56DA-48FA-87E5-69DA62D772B4}"/>
              </a:ext>
            </a:extLst>
          </p:cNvPr>
          <p:cNvSpPr txBox="1">
            <a:spLocks/>
          </p:cNvSpPr>
          <p:nvPr/>
        </p:nvSpPr>
        <p:spPr>
          <a:xfrm>
            <a:off x="7670058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home page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aka.ms/</a:t>
            </a:r>
            <a:r>
              <a:rPr lang="en-US" dirty="0" err="1"/>
              <a:t>dotnetFocusAI</a:t>
            </a:r>
            <a:r>
              <a:rPr lang="en-US" dirty="0"/>
              <a:t>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Build your first AI-powered Blazor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725619"/>
            <a:ext cx="460341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Add AI features with .NET Smart Components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921670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Leverage the .NET AI ecosystem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Access AI directly from the server with Blazor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5FC19-3DE7-4CF8-FF9E-CC2DF06F392B}"/>
              </a:ext>
            </a:extLst>
          </p:cNvPr>
          <p:cNvSpPr txBox="1"/>
          <p:nvPr/>
        </p:nvSpPr>
        <p:spPr>
          <a:xfrm>
            <a:off x="5937530" y="4627651"/>
            <a:ext cx="8367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Blazor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0D89B-4B9C-E0BB-5FB2-F39C76F51843}"/>
              </a:ext>
            </a:extLst>
          </p:cNvPr>
          <p:cNvSpPr txBox="1"/>
          <p:nvPr/>
        </p:nvSpPr>
        <p:spPr>
          <a:xfrm>
            <a:off x="7404859" y="3715246"/>
            <a:ext cx="124232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Semantic</a:t>
            </a:r>
          </a:p>
          <a:p>
            <a:pPr algn="ctr"/>
            <a:r>
              <a:rPr lang="en-US" sz="2400" dirty="0"/>
              <a:t>Kernel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E839FFF8-4D45-482B-9BBA-106688E40C06}"/>
              </a:ext>
            </a:extLst>
          </p:cNvPr>
          <p:cNvSpPr/>
          <p:nvPr/>
        </p:nvSpPr>
        <p:spPr>
          <a:xfrm>
            <a:off x="2939877" y="3525928"/>
            <a:ext cx="1828799" cy="859362"/>
          </a:xfrm>
          <a:prstGeom prst="leftRightArrow">
            <a:avLst/>
          </a:prstGeom>
          <a:solidFill>
            <a:schemeClr val="accent1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5F944E-E3E6-806D-06CA-BDFF9AEA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727" y="3283570"/>
            <a:ext cx="1344081" cy="1344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D73E27E7-F242-5E57-5F6F-19FA9401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56" y="2371165"/>
            <a:ext cx="1344081" cy="134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raphic 19" descr="Cloud outline">
            <a:extLst>
              <a:ext uri="{FF2B5EF4-FFF2-40B4-BE49-F238E27FC236}">
                <a16:creationId xmlns:a16="http://schemas.microsoft.com/office/drawing/2014/main" id="{C52511B7-82C3-446C-6AB7-BE5B390F0794}"/>
              </a:ext>
            </a:extLst>
          </p:cNvPr>
          <p:cNvSpPr>
            <a:spLocks noChangeAspect="1"/>
          </p:cNvSpPr>
          <p:nvPr/>
        </p:nvSpPr>
        <p:spPr>
          <a:xfrm>
            <a:off x="5048098" y="1828800"/>
            <a:ext cx="6299260" cy="3585344"/>
          </a:xfrm>
          <a:custGeom>
            <a:avLst/>
            <a:gdLst>
              <a:gd name="connsiteX0" fmla="*/ 136380 w 803118"/>
              <a:gd name="connsiteY0" fmla="*/ 456348 h 457110"/>
              <a:gd name="connsiteX1" fmla="*/ 174109 w 803118"/>
              <a:gd name="connsiteY1" fmla="*/ 457110 h 457110"/>
              <a:gd name="connsiteX2" fmla="*/ 688857 w 803118"/>
              <a:gd name="connsiteY2" fmla="*/ 457110 h 457110"/>
              <a:gd name="connsiteX3" fmla="*/ 803118 w 803118"/>
              <a:gd name="connsiteY3" fmla="*/ 341941 h 457110"/>
              <a:gd name="connsiteX4" fmla="*/ 689810 w 803118"/>
              <a:gd name="connsiteY4" fmla="*/ 227687 h 457110"/>
              <a:gd name="connsiteX5" fmla="*/ 680285 w 803118"/>
              <a:gd name="connsiteY5" fmla="*/ 227687 h 457110"/>
              <a:gd name="connsiteX6" fmla="*/ 620277 w 803118"/>
              <a:gd name="connsiteY6" fmla="*/ 111448 h 457110"/>
              <a:gd name="connsiteX7" fmla="*/ 489778 w 803118"/>
              <a:gd name="connsiteY7" fmla="*/ 93350 h 457110"/>
              <a:gd name="connsiteX8" fmla="*/ 259223 w 803118"/>
              <a:gd name="connsiteY8" fmla="*/ 18830 h 457110"/>
              <a:gd name="connsiteX9" fmla="*/ 165912 w 803118"/>
              <a:gd name="connsiteY9" fmla="*/ 170522 h 457110"/>
              <a:gd name="connsiteX10" fmla="*/ 165912 w 803118"/>
              <a:gd name="connsiteY10" fmla="*/ 172427 h 457110"/>
              <a:gd name="connsiteX11" fmla="*/ 143307 w 803118"/>
              <a:gd name="connsiteY11" fmla="*/ 170586 h 457110"/>
              <a:gd name="connsiteX12" fmla="*/ 0 w 803118"/>
              <a:gd name="connsiteY12" fmla="*/ 313560 h 457110"/>
              <a:gd name="connsiteX13" fmla="*/ 13501 w 803118"/>
              <a:gd name="connsiteY13" fmla="*/ 374413 h 457110"/>
              <a:gd name="connsiteX14" fmla="*/ 136380 w 803118"/>
              <a:gd name="connsiteY14" fmla="*/ 456348 h 457110"/>
              <a:gd name="connsiteX15" fmla="*/ 43965 w 803118"/>
              <a:gd name="connsiteY15" fmla="*/ 239142 h 457110"/>
              <a:gd name="connsiteX16" fmla="*/ 143301 w 803118"/>
              <a:gd name="connsiteY16" fmla="*/ 189634 h 457110"/>
              <a:gd name="connsiteX17" fmla="*/ 162828 w 803118"/>
              <a:gd name="connsiteY17" fmla="*/ 191224 h 457110"/>
              <a:gd name="connsiteX18" fmla="*/ 184955 w 803118"/>
              <a:gd name="connsiteY18" fmla="*/ 194843 h 457110"/>
              <a:gd name="connsiteX19" fmla="*/ 184955 w 803118"/>
              <a:gd name="connsiteY19" fmla="*/ 170518 h 457110"/>
              <a:gd name="connsiteX20" fmla="*/ 338194 w 803118"/>
              <a:gd name="connsiteY20" fmla="*/ 19153 h 457110"/>
              <a:gd name="connsiteX21" fmla="*/ 472827 w 803118"/>
              <a:gd name="connsiteY21" fmla="*/ 102048 h 457110"/>
              <a:gd name="connsiteX22" fmla="*/ 480392 w 803118"/>
              <a:gd name="connsiteY22" fmla="*/ 116782 h 457110"/>
              <a:gd name="connsiteX23" fmla="*/ 496034 w 803118"/>
              <a:gd name="connsiteY23" fmla="*/ 111340 h 457110"/>
              <a:gd name="connsiteX24" fmla="*/ 654020 w 803118"/>
              <a:gd name="connsiteY24" fmla="*/ 186110 h 457110"/>
              <a:gd name="connsiteX25" fmla="*/ 661234 w 803118"/>
              <a:gd name="connsiteY25" fmla="*/ 227687 h 457110"/>
              <a:gd name="connsiteX26" fmla="*/ 661234 w 803118"/>
              <a:gd name="connsiteY26" fmla="*/ 246737 h 457110"/>
              <a:gd name="connsiteX27" fmla="*/ 689809 w 803118"/>
              <a:gd name="connsiteY27" fmla="*/ 246737 h 457110"/>
              <a:gd name="connsiteX28" fmla="*/ 784059 w 803118"/>
              <a:gd name="connsiteY28" fmla="*/ 343801 h 457110"/>
              <a:gd name="connsiteX29" fmla="*/ 688857 w 803118"/>
              <a:gd name="connsiteY29" fmla="*/ 438060 h 457110"/>
              <a:gd name="connsiteX30" fmla="*/ 154389 w 803118"/>
              <a:gd name="connsiteY30" fmla="*/ 438060 h 457110"/>
              <a:gd name="connsiteX31" fmla="*/ 137414 w 803118"/>
              <a:gd name="connsiteY31" fmla="*/ 437326 h 457110"/>
              <a:gd name="connsiteX32" fmla="*/ 19106 w 803118"/>
              <a:gd name="connsiteY32" fmla="*/ 308356 h 457110"/>
              <a:gd name="connsiteX33" fmla="*/ 43962 w 803118"/>
              <a:gd name="connsiteY33" fmla="*/ 239142 h 45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3118" h="457110">
                <a:moveTo>
                  <a:pt x="136380" y="456348"/>
                </a:moveTo>
                <a:cubicBezTo>
                  <a:pt x="146010" y="456873"/>
                  <a:pt x="174109" y="457110"/>
                  <a:pt x="174109" y="457110"/>
                </a:cubicBezTo>
                <a:lnTo>
                  <a:pt x="688857" y="457110"/>
                </a:lnTo>
                <a:cubicBezTo>
                  <a:pt x="752213" y="456860"/>
                  <a:pt x="803370" y="405296"/>
                  <a:pt x="803118" y="341941"/>
                </a:cubicBezTo>
                <a:cubicBezTo>
                  <a:pt x="802870" y="279311"/>
                  <a:pt x="752436" y="228455"/>
                  <a:pt x="689810" y="227687"/>
                </a:cubicBezTo>
                <a:lnTo>
                  <a:pt x="680285" y="227687"/>
                </a:lnTo>
                <a:cubicBezTo>
                  <a:pt x="680196" y="181531"/>
                  <a:pt x="657853" y="138251"/>
                  <a:pt x="620277" y="111448"/>
                </a:cubicBezTo>
                <a:cubicBezTo>
                  <a:pt x="582207" y="84811"/>
                  <a:pt x="533661" y="78079"/>
                  <a:pt x="489778" y="93350"/>
                </a:cubicBezTo>
                <a:cubicBezTo>
                  <a:pt x="446691" y="9107"/>
                  <a:pt x="343467" y="-24258"/>
                  <a:pt x="259223" y="18830"/>
                </a:cubicBezTo>
                <a:cubicBezTo>
                  <a:pt x="202218" y="47986"/>
                  <a:pt x="166228" y="106494"/>
                  <a:pt x="165912" y="170522"/>
                </a:cubicBezTo>
                <a:lnTo>
                  <a:pt x="165912" y="172427"/>
                </a:lnTo>
                <a:cubicBezTo>
                  <a:pt x="158438" y="171204"/>
                  <a:pt x="150879" y="170589"/>
                  <a:pt x="143307" y="170586"/>
                </a:cubicBezTo>
                <a:cubicBezTo>
                  <a:pt x="64252" y="170494"/>
                  <a:pt x="92" y="234506"/>
                  <a:pt x="0" y="313560"/>
                </a:cubicBezTo>
                <a:cubicBezTo>
                  <a:pt x="-24" y="334590"/>
                  <a:pt x="4585" y="355367"/>
                  <a:pt x="13501" y="374413"/>
                </a:cubicBezTo>
                <a:cubicBezTo>
                  <a:pt x="36640" y="421927"/>
                  <a:pt x="83621" y="453254"/>
                  <a:pt x="136380" y="456348"/>
                </a:cubicBezTo>
                <a:close/>
                <a:moveTo>
                  <a:pt x="43965" y="239142"/>
                </a:moveTo>
                <a:cubicBezTo>
                  <a:pt x="67730" y="208275"/>
                  <a:pt x="104348" y="190024"/>
                  <a:pt x="143301" y="189634"/>
                </a:cubicBezTo>
                <a:cubicBezTo>
                  <a:pt x="149842" y="189640"/>
                  <a:pt x="156372" y="190171"/>
                  <a:pt x="162828" y="191224"/>
                </a:cubicBezTo>
                <a:lnTo>
                  <a:pt x="184955" y="194843"/>
                </a:lnTo>
                <a:lnTo>
                  <a:pt x="184955" y="170518"/>
                </a:lnTo>
                <a:cubicBezTo>
                  <a:pt x="185472" y="86404"/>
                  <a:pt x="254080" y="18636"/>
                  <a:pt x="338194" y="19153"/>
                </a:cubicBezTo>
                <a:cubicBezTo>
                  <a:pt x="395022" y="19503"/>
                  <a:pt x="446929" y="51462"/>
                  <a:pt x="472827" y="102048"/>
                </a:cubicBezTo>
                <a:lnTo>
                  <a:pt x="480392" y="116782"/>
                </a:lnTo>
                <a:lnTo>
                  <a:pt x="496034" y="111340"/>
                </a:lnTo>
                <a:cubicBezTo>
                  <a:pt x="560308" y="88361"/>
                  <a:pt x="631039" y="121836"/>
                  <a:pt x="654020" y="186110"/>
                </a:cubicBezTo>
                <a:cubicBezTo>
                  <a:pt x="658790" y="199452"/>
                  <a:pt x="661230" y="213517"/>
                  <a:pt x="661234" y="227687"/>
                </a:cubicBezTo>
                <a:lnTo>
                  <a:pt x="661234" y="246737"/>
                </a:lnTo>
                <a:lnTo>
                  <a:pt x="689809" y="246737"/>
                </a:lnTo>
                <a:cubicBezTo>
                  <a:pt x="742638" y="247514"/>
                  <a:pt x="784836" y="290971"/>
                  <a:pt x="784059" y="343801"/>
                </a:cubicBezTo>
                <a:cubicBezTo>
                  <a:pt x="783292" y="395905"/>
                  <a:pt x="740967" y="437812"/>
                  <a:pt x="688857" y="438060"/>
                </a:cubicBezTo>
                <a:lnTo>
                  <a:pt x="154389" y="438060"/>
                </a:lnTo>
                <a:lnTo>
                  <a:pt x="137414" y="437326"/>
                </a:lnTo>
                <a:cubicBezTo>
                  <a:pt x="69130" y="434382"/>
                  <a:pt x="16162" y="376640"/>
                  <a:pt x="19106" y="308356"/>
                </a:cubicBezTo>
                <a:cubicBezTo>
                  <a:pt x="20186" y="283299"/>
                  <a:pt x="28855" y="259162"/>
                  <a:pt x="43962" y="23914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93238" y="3114403"/>
            <a:ext cx="2238750" cy="1735031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9C107826-11D2-D8E6-040E-CDCE7B98E877}"/>
              </a:ext>
            </a:extLst>
          </p:cNvPr>
          <p:cNvSpPr>
            <a:spLocks noChangeAspect="1"/>
          </p:cNvSpPr>
          <p:nvPr/>
        </p:nvSpPr>
        <p:spPr>
          <a:xfrm>
            <a:off x="9015845" y="3408525"/>
            <a:ext cx="1218919" cy="1219126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solidFill>
            <a:schemeClr val="tx1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91D88B-7E37-CF32-7048-09A678157554}"/>
              </a:ext>
            </a:extLst>
          </p:cNvPr>
          <p:cNvSpPr txBox="1"/>
          <p:nvPr/>
        </p:nvSpPr>
        <p:spPr>
          <a:xfrm>
            <a:off x="9061212" y="4627651"/>
            <a:ext cx="1239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AI Model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916E1EE-D7C3-DCA8-0489-92F8879440D0}"/>
              </a:ext>
            </a:extLst>
          </p:cNvPr>
          <p:cNvSpPr/>
          <p:nvPr/>
        </p:nvSpPr>
        <p:spPr>
          <a:xfrm>
            <a:off x="728186" y="3820143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1BD345A-937B-C1C5-9938-E9B63D0821A9}"/>
              </a:ext>
            </a:extLst>
          </p:cNvPr>
          <p:cNvSpPr/>
          <p:nvPr/>
        </p:nvSpPr>
        <p:spPr>
          <a:xfrm flipH="1">
            <a:off x="1400392" y="4182977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8ED19-71F2-921B-FF19-6ACEB80BA616}"/>
              </a:ext>
            </a:extLst>
          </p:cNvPr>
          <p:cNvSpPr txBox="1"/>
          <p:nvPr/>
        </p:nvSpPr>
        <p:spPr>
          <a:xfrm>
            <a:off x="3160495" y="4442542"/>
            <a:ext cx="15204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469786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Reusable AI-powered Blazor components</a:t>
            </a:r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143250" y="1531762"/>
            <a:ext cx="5766031" cy="4468673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23C91-1F19-2033-0F82-1791041E6E24}"/>
              </a:ext>
            </a:extLst>
          </p:cNvPr>
          <p:cNvGrpSpPr/>
          <p:nvPr/>
        </p:nvGrpSpPr>
        <p:grpSpPr>
          <a:xfrm>
            <a:off x="7392552" y="2808730"/>
            <a:ext cx="1314450" cy="3019425"/>
            <a:chOff x="7392552" y="2808730"/>
            <a:chExt cx="1314450" cy="30194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41F342-707C-99B1-9361-7112D8D1964F}"/>
                </a:ext>
              </a:extLst>
            </p:cNvPr>
            <p:cNvSpPr/>
            <p:nvPr/>
          </p:nvSpPr>
          <p:spPr>
            <a:xfrm>
              <a:off x="7392552" y="2808730"/>
              <a:ext cx="1314450" cy="30194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E916E1EE-D7C3-DCA8-0489-92F8879440D0}"/>
                </a:ext>
              </a:extLst>
            </p:cNvPr>
            <p:cNvSpPr/>
            <p:nvPr/>
          </p:nvSpPr>
          <p:spPr>
            <a:xfrm>
              <a:off x="7592577" y="3030556"/>
              <a:ext cx="914400" cy="270933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2" name="Speech Bubble: Rectangle with Corners Rounded 31">
              <a:extLst>
                <a:ext uri="{FF2B5EF4-FFF2-40B4-BE49-F238E27FC236}">
                  <a16:creationId xmlns:a16="http://schemas.microsoft.com/office/drawing/2014/main" id="{01BD345A-937B-C1C5-9938-E9B63D0821A9}"/>
                </a:ext>
              </a:extLst>
            </p:cNvPr>
            <p:cNvSpPr/>
            <p:nvPr/>
          </p:nvSpPr>
          <p:spPr>
            <a:xfrm flipH="1">
              <a:off x="7611924" y="3630631"/>
              <a:ext cx="914400" cy="388919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5E04D-999D-A552-611F-1F65D3B1A085}"/>
              </a:ext>
            </a:extLst>
          </p:cNvPr>
          <p:cNvGrpSpPr/>
          <p:nvPr/>
        </p:nvGrpSpPr>
        <p:grpSpPr>
          <a:xfrm>
            <a:off x="4019549" y="3020164"/>
            <a:ext cx="2828925" cy="332599"/>
            <a:chOff x="4019550" y="2858276"/>
            <a:chExt cx="2828925" cy="3325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DCE480-41AE-334B-D3AC-F3C35753C782}"/>
                </a:ext>
              </a:extLst>
            </p:cNvPr>
            <p:cNvSpPr/>
            <p:nvPr/>
          </p:nvSpPr>
          <p:spPr>
            <a:xfrm>
              <a:off x="4019550" y="2858276"/>
              <a:ext cx="2828925" cy="3325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________________________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F132D7C5-2BF0-548B-3EF8-815F833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6049" y="2912368"/>
              <a:ext cx="224413" cy="22441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FDDD3-18B4-B37A-BACC-E2D57B400C8A}"/>
              </a:ext>
            </a:extLst>
          </p:cNvPr>
          <p:cNvGrpSpPr/>
          <p:nvPr/>
        </p:nvGrpSpPr>
        <p:grpSpPr>
          <a:xfrm>
            <a:off x="4019548" y="3630631"/>
            <a:ext cx="2828927" cy="1870754"/>
            <a:chOff x="4019548" y="3455483"/>
            <a:chExt cx="2828927" cy="1870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457086-9BF0-587B-C69A-0948F2731967}"/>
                </a:ext>
              </a:extLst>
            </p:cNvPr>
            <p:cNvSpPr/>
            <p:nvPr/>
          </p:nvSpPr>
          <p:spPr>
            <a:xfrm>
              <a:off x="4019550" y="4197498"/>
              <a:ext cx="2828925" cy="6397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refund policy is located|</a:t>
              </a:r>
              <a:r>
                <a:rPr lang="en-US" sz="10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0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 https://example.com/refund-policy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9C869A-DCFC-5867-298C-CB0EDBC962BD}"/>
                </a:ext>
              </a:extLst>
            </p:cNvPr>
            <p:cNvSpPr/>
            <p:nvPr/>
          </p:nvSpPr>
          <p:spPr>
            <a:xfrm>
              <a:off x="6181725" y="5114924"/>
              <a:ext cx="66675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F4B90-77FE-DCC8-75B8-438B34821B6E}"/>
                </a:ext>
              </a:extLst>
            </p:cNvPr>
            <p:cNvSpPr/>
            <p:nvPr/>
          </p:nvSpPr>
          <p:spPr>
            <a:xfrm>
              <a:off x="4019549" y="3455483"/>
              <a:ext cx="1733847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E7234-D86E-418F-3E2B-53873628438C}"/>
                </a:ext>
              </a:extLst>
            </p:cNvPr>
            <p:cNvSpPr/>
            <p:nvPr/>
          </p:nvSpPr>
          <p:spPr>
            <a:xfrm>
              <a:off x="5934075" y="3455483"/>
              <a:ext cx="91440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95C395-85B0-7C6E-5EA4-180341BF105E}"/>
                </a:ext>
              </a:extLst>
            </p:cNvPr>
            <p:cNvSpPr/>
            <p:nvPr/>
          </p:nvSpPr>
          <p:spPr>
            <a:xfrm>
              <a:off x="4019548" y="3766098"/>
              <a:ext cx="1187451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17806-00EE-0006-BABB-21F1E7AAD0D1}"/>
                </a:ext>
              </a:extLst>
            </p:cNvPr>
            <p:cNvSpPr/>
            <p:nvPr/>
          </p:nvSpPr>
          <p:spPr>
            <a:xfrm>
              <a:off x="5267325" y="3766098"/>
              <a:ext cx="157883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9E90E5-1D93-BF30-038C-F8BA5783D64B}"/>
              </a:ext>
            </a:extLst>
          </p:cNvPr>
          <p:cNvGrpSpPr/>
          <p:nvPr/>
        </p:nvGrpSpPr>
        <p:grpSpPr>
          <a:xfrm>
            <a:off x="8526324" y="3654125"/>
            <a:ext cx="1791243" cy="498434"/>
            <a:chOff x="8526324" y="3654125"/>
            <a:chExt cx="1791243" cy="4984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B09A0-7078-0F29-710B-9960834394FB}"/>
                </a:ext>
              </a:extLst>
            </p:cNvPr>
            <p:cNvSpPr txBox="1"/>
            <p:nvPr/>
          </p:nvSpPr>
          <p:spPr>
            <a:xfrm>
              <a:off x="9440724" y="3654125"/>
              <a:ext cx="8768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Chat UI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DD743B-164B-EA15-F544-BD9F84A1A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324" y="3825090"/>
              <a:ext cx="789126" cy="327469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4B2C62-350C-152B-6494-51CC4074B5A1}"/>
              </a:ext>
            </a:extLst>
          </p:cNvPr>
          <p:cNvGrpSpPr/>
          <p:nvPr/>
        </p:nvGrpSpPr>
        <p:grpSpPr>
          <a:xfrm>
            <a:off x="1277283" y="2585421"/>
            <a:ext cx="2932767" cy="615553"/>
            <a:chOff x="1277283" y="2585421"/>
            <a:chExt cx="2932767" cy="6155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08D65-D84B-6BB9-C4F3-A963AEE935D5}"/>
                </a:ext>
              </a:extLst>
            </p:cNvPr>
            <p:cNvSpPr txBox="1"/>
            <p:nvPr/>
          </p:nvSpPr>
          <p:spPr>
            <a:xfrm>
              <a:off x="1277283" y="2585421"/>
              <a:ext cx="109966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Semantic</a:t>
              </a:r>
            </a:p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search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8ADB36-61D1-3F20-0AF4-2AAD506E3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6457" y="2934316"/>
              <a:ext cx="1683593" cy="23170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3A93C1-DA4F-163C-EB51-0ED525ADA835}"/>
              </a:ext>
            </a:extLst>
          </p:cNvPr>
          <p:cNvGrpSpPr/>
          <p:nvPr/>
        </p:nvGrpSpPr>
        <p:grpSpPr>
          <a:xfrm>
            <a:off x="1171021" y="4810369"/>
            <a:ext cx="3039029" cy="641809"/>
            <a:chOff x="1171021" y="4810369"/>
            <a:chExt cx="3039029" cy="6418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CBBF2D-43B7-0DDC-E97C-B7A83986F221}"/>
                </a:ext>
              </a:extLst>
            </p:cNvPr>
            <p:cNvSpPr txBox="1"/>
            <p:nvPr/>
          </p:nvSpPr>
          <p:spPr>
            <a:xfrm>
              <a:off x="1171021" y="4836625"/>
              <a:ext cx="153407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Text suggestions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33A195-8FEC-6E1D-C4E4-D42C979E0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5971" y="4810369"/>
              <a:ext cx="1534079" cy="24317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514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497314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Get started with Blazor &amp; AI</a:t>
            </a:r>
          </a:p>
        </p:txBody>
      </p:sp>
    </p:spTree>
    <p:extLst>
      <p:ext uri="{BB962C8B-B14F-4D97-AF65-F5344CB8AC3E}">
        <p14:creationId xmlns:p14="http://schemas.microsoft.com/office/powerpoint/2010/main" val="34582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FAD09-30CE-3216-0C3B-9AB3A6AACC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TextArea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BFF6D-C3CB-CE1E-C7E5-3EAE4DA23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454284"/>
            <a:ext cx="2915060" cy="98488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Suggest whole sentence autocompletions based on what the user is currently typing.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FE80CD-E707-0678-9305-B3EAB7C5E6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ComboBox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2FCE1-4172-3BFB-B4BC-7B9D5F67CE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5554" y="3454284"/>
            <a:ext cx="2915060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Search through listed items using semantic matches.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EF60DB-CA20-F9BC-1F5B-8F8D79E3D6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276999"/>
          </a:xfrm>
        </p:spPr>
        <p:txBody>
          <a:bodyPr/>
          <a:lstStyle/>
          <a:p>
            <a:r>
              <a:rPr lang="en-US" dirty="0"/>
              <a:t>Smart Paste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860310-6846-9909-36C0-37351E6B4B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454284"/>
            <a:ext cx="2915060" cy="738664"/>
          </a:xfrm>
        </p:spPr>
        <p:txBody>
          <a:bodyPr/>
          <a:lstStyle/>
          <a:p>
            <a:r>
              <a:rPr lang="en-US" sz="1600" dirty="0"/>
              <a:t>Fill out forms automatically using data from the user's clipboard.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.NET Smart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44F02-C4E6-B5D6-B4F4-80A57A871731}"/>
              </a:ext>
            </a:extLst>
          </p:cNvPr>
          <p:cNvSpPr txBox="1"/>
          <p:nvPr/>
        </p:nvSpPr>
        <p:spPr>
          <a:xfrm>
            <a:off x="3794567" y="1628807"/>
            <a:ext cx="405463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hlinkClick r:id="rId2"/>
              </a:rPr>
              <a:t>aka.ms/dotnet/</a:t>
            </a:r>
            <a:r>
              <a:rPr lang="en-US" sz="2000" b="1" dirty="0" err="1">
                <a:hlinkClick r:id="rId2"/>
              </a:rPr>
              <a:t>smartcomponents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48027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295316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.NET Smart Components</a:t>
            </a:r>
          </a:p>
        </p:txBody>
      </p:sp>
    </p:spTree>
    <p:extLst>
      <p:ext uri="{BB962C8B-B14F-4D97-AF65-F5344CB8AC3E}">
        <p14:creationId xmlns:p14="http://schemas.microsoft.com/office/powerpoint/2010/main" val="42723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1DDEF-196A-2059-BE30-4567F8E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4" y="910732"/>
            <a:ext cx="11060491" cy="830997"/>
          </a:xfrm>
        </p:spPr>
        <p:txBody>
          <a:bodyPr/>
          <a:lstStyle/>
          <a:p>
            <a:r>
              <a:rPr lang="en-US" dirty="0"/>
              <a:t>.NET AI ecosystem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01113F-4003-AB82-284B-89B4C249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799" y="2701852"/>
            <a:ext cx="5486400" cy="8229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9183CFE-BCBA-4BDE-6603-2773D8247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9518" y="3854798"/>
            <a:ext cx="4632962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AAFA2C0-22B7-2EBC-2B6E-C032BC9B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4480" y="5096016"/>
            <a:ext cx="400303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70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15A8-5761-43D1-9DBE-C48854D8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1314044" cy="1139825"/>
          </a:xfrm>
        </p:spPr>
        <p:txBody>
          <a:bodyPr/>
          <a:lstStyle/>
          <a:p>
            <a:r>
              <a:rPr lang="en-US" sz="3400" b="1" i="0" dirty="0">
                <a:solidFill>
                  <a:srgbClr val="000000"/>
                </a:solidFill>
                <a:effectLst/>
                <a:latin typeface="+mn-lt"/>
              </a:rPr>
              <a:t>AI Prompt component – Blendin</a:t>
            </a:r>
            <a:r>
              <a:rPr lang="en-US" sz="3400" b="1" dirty="0">
                <a:solidFill>
                  <a:srgbClr val="000000"/>
                </a:solidFill>
                <a:latin typeface="+mn-lt"/>
              </a:rPr>
              <a:t>g </a:t>
            </a:r>
            <a:r>
              <a:rPr lang="en-US" sz="3400" dirty="0">
                <a:solidFill>
                  <a:srgbClr val="000000"/>
                </a:solidFill>
                <a:latin typeface="+mn-lt"/>
              </a:rPr>
              <a:t>AI with UI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Available NOW for Telerik .NET MVC &amp;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A4587-0D77-4CAA-981F-52092AC3EF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798635"/>
            <a:ext cx="6499269" cy="4365625"/>
          </a:xfrm>
        </p:spPr>
        <p:txBody>
          <a:bodyPr/>
          <a:lstStyle/>
          <a:p>
            <a:r>
              <a:rPr lang="en-US" sz="2000" dirty="0"/>
              <a:t>Created to streamline the integration of your favorite </a:t>
            </a:r>
            <a:r>
              <a:rPr lang="en-US" sz="2000" dirty="0" err="1"/>
              <a:t>GenAI</a:t>
            </a:r>
            <a:r>
              <a:rPr lang="en-US" sz="2000" dirty="0"/>
              <a:t> services into your apps</a:t>
            </a:r>
          </a:p>
          <a:p>
            <a:r>
              <a:rPr lang="en-US" sz="2000" dirty="0"/>
              <a:t>The component sends prompts from the UI and then maps the responses back to the UI</a:t>
            </a:r>
          </a:p>
          <a:p>
            <a:r>
              <a:rPr lang="en-US" sz="2000" dirty="0"/>
              <a:t>Enables three predefined views to interact with: </a:t>
            </a:r>
          </a:p>
          <a:p>
            <a:pPr lvl="1"/>
            <a:r>
              <a:rPr lang="en-US" sz="1600" dirty="0"/>
              <a:t>Prompt, </a:t>
            </a:r>
          </a:p>
          <a:p>
            <a:pPr lvl="1"/>
            <a:r>
              <a:rPr lang="en-US" sz="1600" dirty="0"/>
              <a:t>Output </a:t>
            </a:r>
          </a:p>
          <a:p>
            <a:pPr lvl="1"/>
            <a:r>
              <a:rPr lang="en-US" sz="1600" dirty="0"/>
              <a:t>and Command</a:t>
            </a:r>
          </a:p>
          <a:p>
            <a:r>
              <a:rPr lang="en-US" sz="2000" dirty="0"/>
              <a:t>Fully customizable with templates and events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Globalization and Localization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Right-to-Left (RTL) Support</a:t>
            </a:r>
          </a:p>
          <a:p>
            <a:endParaRPr lang="en-US" sz="2000" dirty="0"/>
          </a:p>
        </p:txBody>
      </p:sp>
      <p:pic>
        <p:nvPicPr>
          <p:cNvPr id="2050" name="Picture 2" descr="Telerik UI for Blazor AIPrompt-GettingStarted">
            <a:extLst>
              <a:ext uri="{FF2B5EF4-FFF2-40B4-BE49-F238E27FC236}">
                <a16:creationId xmlns:a16="http://schemas.microsoft.com/office/drawing/2014/main" id="{4A2490BB-AEAD-889F-1BA8-15AFDFCA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61" y="1798635"/>
            <a:ext cx="44212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DB940-9ED8-8158-7C01-FDFD425CB563}"/>
              </a:ext>
            </a:extLst>
          </p:cNvPr>
          <p:cNvSpPr txBox="1"/>
          <p:nvPr/>
        </p:nvSpPr>
        <p:spPr>
          <a:xfrm>
            <a:off x="3048646" y="6164260"/>
            <a:ext cx="6094708" cy="52322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telerik.com/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blazor-ui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/ai-prompt</a:t>
            </a:r>
          </a:p>
        </p:txBody>
      </p:sp>
    </p:spTree>
    <p:extLst>
      <p:ext uri="{BB962C8B-B14F-4D97-AF65-F5344CB8AC3E}">
        <p14:creationId xmlns:p14="http://schemas.microsoft.com/office/powerpoint/2010/main" val="2108462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BCAF8AA-BEB9-8A40-AE6B-A0181FFFB7C6}" vid="{63C2CA12-BE3C-D049-9B20-F74655612A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658</Words>
  <Application>Microsoft Office PowerPoint</Application>
  <PresentationFormat>Widescreen</PresentationFormat>
  <Paragraphs>103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.SF NS</vt:lpstr>
      <vt:lpstr>Aptos</vt:lpstr>
      <vt:lpstr>Aptos Display</vt:lpstr>
      <vt:lpstr>Arial</vt:lpstr>
      <vt:lpstr>Calibri</vt:lpstr>
      <vt:lpstr>Calibri Light</vt:lpstr>
      <vt:lpstr>Helvetica Neue Medium</vt:lpstr>
      <vt:lpstr>Metric</vt:lpstr>
      <vt:lpstr>Open Sans</vt:lpstr>
      <vt:lpstr>Open Sans ExtraBold</vt:lpstr>
      <vt:lpstr>Segoe Sans Text</vt:lpstr>
      <vt:lpstr>Segoe UI</vt:lpstr>
      <vt:lpstr>Wingdings</vt:lpstr>
      <vt:lpstr>Azure 2023 Template</vt:lpstr>
      <vt:lpstr>Office Theme</vt:lpstr>
      <vt:lpstr>1_Office Theme</vt:lpstr>
      <vt:lpstr>think-cell Slide</vt:lpstr>
      <vt:lpstr>Build interactive AI-powered web apps with Blazor &amp; .NET</vt:lpstr>
      <vt:lpstr>PowerPoint Presentation</vt:lpstr>
      <vt:lpstr>Access AI directly from the server with Blazor</vt:lpstr>
      <vt:lpstr>Reusable AI-powered Blazor components</vt:lpstr>
      <vt:lpstr>Demo: Get started with Blazor &amp; AI</vt:lpstr>
      <vt:lpstr>.NET Smart Components</vt:lpstr>
      <vt:lpstr>Demo: .NET Smart Components</vt:lpstr>
      <vt:lpstr>.NET AI ecosystem</vt:lpstr>
      <vt:lpstr>AI Prompt component – Blending AI with UI Available NOW for Telerik .NET MVC &amp; Blazor</vt:lpstr>
      <vt:lpstr>Experimental Smart (AI) Components 🧪</vt:lpstr>
      <vt:lpstr>PowerPoint Presentation</vt:lpstr>
      <vt:lpstr>PowerPoint Presentation</vt:lpstr>
      <vt:lpstr>PowerPoint Presentation</vt:lpstr>
      <vt:lpstr>PowerPoint Presentation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2024-08-09T15:18:28Z</dcterms:modified>
  <cp:category/>
</cp:coreProperties>
</file>